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302" r:id="rId6"/>
    <p:sldId id="309" r:id="rId7"/>
    <p:sldId id="310" r:id="rId8"/>
    <p:sldId id="300" r:id="rId9"/>
    <p:sldId id="301" r:id="rId10"/>
    <p:sldId id="263" r:id="rId11"/>
    <p:sldId id="264" r:id="rId12"/>
    <p:sldId id="285" r:id="rId13"/>
    <p:sldId id="311" r:id="rId14"/>
    <p:sldId id="312" r:id="rId15"/>
    <p:sldId id="313" r:id="rId16"/>
    <p:sldId id="314" r:id="rId17"/>
    <p:sldId id="315" r:id="rId18"/>
    <p:sldId id="303" r:id="rId19"/>
    <p:sldId id="306" r:id="rId20"/>
    <p:sldId id="307" r:id="rId21"/>
    <p:sldId id="308" r:id="rId22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237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09250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数据 1"/>
          <p:cNvSpPr/>
          <p:nvPr/>
        </p:nvSpPr>
        <p:spPr>
          <a:xfrm>
            <a:off x="724805" y="0"/>
            <a:ext cx="6389410" cy="6877991"/>
          </a:xfrm>
          <a:prstGeom prst="roundRect">
            <a:avLst>
              <a:gd name="adj" fmla="val 0"/>
            </a:avLst>
          </a:prstGeom>
          <a:blipFill rotWithShape="1">
            <a:blip r:embed="rId2"/>
            <a:stretch>
              <a:fillRect l="-40217" r="-43155"/>
            </a:stretch>
          </a:blipFill>
          <a:ln w="12700" cap="flat" cmpd="sng">
            <a:solidFill>
              <a:schemeClr val="accent1">
                <a:shade val="50000"/>
              </a:schemeClr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849515" y="-38626"/>
            <a:ext cx="5342484" cy="693525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思源黑体 CN Light"/>
              <a:ea typeface="思源黑体 CN Ligh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-20217" y="-38627"/>
            <a:ext cx="997882" cy="695513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思源黑体 CN Light"/>
              <a:ea typeface="思源黑体 CN Ligh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l="57443"/>
          <a:stretch>
            <a:fillRect/>
          </a:stretch>
        </p:blipFill>
        <p:spPr>
          <a:xfrm>
            <a:off x="6888869" y="4832935"/>
            <a:ext cx="5342484" cy="25748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700988" y="1550108"/>
            <a:ext cx="5984730" cy="1938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80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线性规划</a:t>
            </a:r>
            <a:endParaRPr lang="en-US" altLang="zh-CN" sz="80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  <a:p>
            <a:pPr algn="r"/>
            <a:endParaRPr lang="en-US" altLang="zh-CN" sz="40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5838313" y="4240505"/>
            <a:ext cx="997882" cy="0"/>
          </a:xfrm>
          <a:prstGeom prst="line">
            <a:avLst/>
          </a:prstGeom>
          <a:ln w="28575">
            <a:solidFill>
              <a:srgbClr val="9A0001"/>
            </a:solidFill>
            <a:prstDash val="solid"/>
            <a:miter/>
          </a:ln>
        </p:spPr>
      </p:cxnSp>
      <p:grpSp>
        <p:nvGrpSpPr>
          <p:cNvPr id="33" name="组合 32"/>
          <p:cNvGrpSpPr/>
          <p:nvPr/>
        </p:nvGrpSpPr>
        <p:grpSpPr>
          <a:xfrm>
            <a:off x="244790" y="1748533"/>
            <a:ext cx="507831" cy="3378157"/>
            <a:chOff x="381322" y="1266510"/>
            <a:chExt cx="507831" cy="3378157"/>
          </a:xfrm>
        </p:grpSpPr>
        <p:sp>
          <p:nvSpPr>
            <p:cNvPr id="34" name="文本框 33"/>
            <p:cNvSpPr txBox="1"/>
            <p:nvPr/>
          </p:nvSpPr>
          <p:spPr>
            <a:xfrm>
              <a:off x="381322" y="1266510"/>
              <a:ext cx="507831" cy="2900143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US" altLang="en-US" sz="210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Peking</a:t>
              </a:r>
              <a:r>
                <a:rPr lang="zh-CN" altLang="zh-CN" sz="210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 </a:t>
              </a:r>
              <a:r>
                <a:rPr lang="en-US" altLang="en-US" sz="210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University</a:t>
              </a:r>
              <a:endParaRPr lang="zh-CN" altLang="zh-CN" sz="210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cxnSp>
          <p:nvCxnSpPr>
            <p:cNvPr id="36" name="直接连接符 33"/>
            <p:cNvCxnSpPr/>
            <p:nvPr/>
          </p:nvCxnSpPr>
          <p:spPr>
            <a:xfrm>
              <a:off x="591504" y="3847938"/>
              <a:ext cx="0" cy="796729"/>
            </a:xfrm>
            <a:prstGeom prst="line">
              <a:avLst/>
            </a:prstGeom>
            <a:ln w="12700">
              <a:solidFill>
                <a:schemeClr val="bg1"/>
              </a:solidFill>
              <a:prstDash val="solid"/>
              <a:miter/>
            </a:ln>
          </p:spPr>
        </p:cxnSp>
      </p:grpSp>
      <p:pic>
        <p:nvPicPr>
          <p:cNvPr id="43" name="图片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9991" y="458041"/>
            <a:ext cx="1758315" cy="4953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959552" y="340946"/>
            <a:ext cx="2113280" cy="6451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en-US" sz="3600" dirty="0">
                <a:latin typeface="+mj-ea"/>
                <a:ea typeface="+mj-ea"/>
              </a:rPr>
              <a:t>2018</a:t>
            </a:r>
            <a:r>
              <a:rPr lang="zh-CN" altLang="en-US" sz="3600" dirty="0">
                <a:latin typeface="+mj-ea"/>
                <a:ea typeface="+mj-ea"/>
              </a:rPr>
              <a:t>期末</a:t>
            </a: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59485" y="1201420"/>
            <a:ext cx="920559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四 、 线性规划 应用 （0 10 分）</a:t>
            </a:r>
          </a:p>
          <a:p>
            <a:r>
              <a:rPr lang="zh-CN" altLang="en-US"/>
              <a:t>期末算法小班聚餐，餐费标准是人均 50 元。现在决定从“站</a:t>
            </a:r>
          </a:p>
          <a:p>
            <a:r>
              <a:rPr lang="zh-CN" altLang="en-US"/>
              <a:t>点比萨”购买比萨和饮料，可供选择的有五种比萨和两种饮料，如</a:t>
            </a:r>
          </a:p>
          <a:p>
            <a:r>
              <a:rPr lang="zh-CN" altLang="en-US"/>
              <a:t>下表所示：</a:t>
            </a:r>
          </a:p>
          <a:p>
            <a:r>
              <a:rPr lang="zh-CN" altLang="en-US"/>
              <a:t>比萨 饮料</a:t>
            </a:r>
          </a:p>
          <a:p>
            <a:r>
              <a:rPr lang="zh-CN" altLang="en-US"/>
              <a:t>名称 垃圾桶 夏威夷 加州小牛肉 绞肉机 站点特色 可乐 雪碧</a:t>
            </a:r>
          </a:p>
          <a:p>
            <a:r>
              <a:rPr lang="zh-CN" altLang="en-US"/>
              <a:t>价格（元） 220 165 195 200 190 15 15</a:t>
            </a:r>
          </a:p>
          <a:p>
            <a:r>
              <a:rPr lang="zh-CN" altLang="en-US"/>
              <a:t>分量 6 人份 4 人份 5 人份 6 人份 5 人份 3 人份 3 人份</a:t>
            </a:r>
          </a:p>
          <a:p>
            <a:r>
              <a:rPr lang="zh-CN" altLang="en-US"/>
              <a:t>假设一个小班共有 15 人（包括助教和老师在内），请问如何选择比萨和饮料来满足</a:t>
            </a:r>
          </a:p>
          <a:p>
            <a:r>
              <a:rPr lang="zh-CN" altLang="en-US"/>
              <a:t>以下要求：（1）每个人都至少有一份比萨和一份饮料；（2）人均消费不超过 50 元；</a:t>
            </a:r>
          </a:p>
          <a:p>
            <a:r>
              <a:rPr lang="zh-CN" altLang="en-US"/>
              <a:t>（3）任何 1 种比萨的数量不能超过总比萨数量的一半；（4）总花费最少。</a:t>
            </a:r>
          </a:p>
          <a:p>
            <a:r>
              <a:rPr lang="zh-CN" altLang="en-US"/>
              <a:t>写出模型即可，不用具体求解。</a:t>
            </a:r>
          </a:p>
          <a:p>
            <a:r>
              <a:rPr lang="zh-CN" altLang="en-US"/>
              <a:t>1. 请先定义变量和写出目标函数。（5 分）</a:t>
            </a:r>
          </a:p>
          <a:p>
            <a:r>
              <a:rPr lang="zh-CN" altLang="en-US"/>
              <a:t>2. 请写出要满足的约束条件。（5 分）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959552" y="462866"/>
            <a:ext cx="4015740" cy="6451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en-US" sz="3600" dirty="0">
                <a:latin typeface="+mj-ea"/>
                <a:ea typeface="+mj-ea"/>
              </a:rPr>
              <a:t>2018</a:t>
            </a:r>
            <a:r>
              <a:rPr lang="zh-CN" altLang="en-US" sz="3600" dirty="0">
                <a:latin typeface="+mj-ea"/>
                <a:ea typeface="+mj-ea"/>
              </a:rPr>
              <a:t>期末</a:t>
            </a:r>
            <a:r>
              <a:rPr lang="en-US" altLang="zh-CN" sz="3600" dirty="0">
                <a:latin typeface="+mj-ea"/>
                <a:ea typeface="+mj-ea"/>
              </a:rPr>
              <a:t>——</a:t>
            </a:r>
            <a:r>
              <a:rPr lang="zh-CN" altLang="en-US" sz="3600" dirty="0">
                <a:latin typeface="+mj-ea"/>
                <a:ea typeface="+mj-ea"/>
              </a:rPr>
              <a:t>解答</a:t>
            </a:r>
            <a:endParaRPr lang="en-US" altLang="zh-CN" sz="3600" dirty="0">
              <a:latin typeface="+mj-ea"/>
              <a:ea typeface="+mj-ea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11505" y="1569085"/>
            <a:ext cx="7999730" cy="44062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思源黑体 CN Light"/>
              <a:ea typeface="思源黑体 CN Light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82638" y="1239655"/>
            <a:ext cx="11235392" cy="3436705"/>
          </a:xfrm>
          <a:prstGeom prst="rect">
            <a:avLst/>
          </a:prstGeom>
          <a:blipFill rotWithShape="1">
            <a:blip r:embed="rId3"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字魂105号-简雅黑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1239655"/>
            <a:ext cx="766614" cy="3436705"/>
          </a:xfrm>
          <a:prstGeom prst="rect">
            <a:avLst/>
          </a:prstGeom>
          <a:solidFill>
            <a:srgbClr val="9A0001"/>
          </a:solid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字魂105号-简雅黑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976" y="422723"/>
            <a:ext cx="1675797" cy="467802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1033481" y="4676361"/>
            <a:ext cx="2038938" cy="1883966"/>
            <a:chOff x="1209755" y="4179558"/>
            <a:chExt cx="2038938" cy="1883966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29210" cy="14465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8800" b="1" dirty="0">
                  <a:latin typeface="FZCuHeiSongS-B-GB"/>
                  <a:ea typeface="FZCuHeiSongS-B-GB"/>
                </a:rPr>
                <a:t>02</a:t>
              </a:r>
              <a:endParaRPr lang="zh-CN" altLang="zh-CN" sz="8800" b="1" dirty="0">
                <a:latin typeface="FZCuHeiSongS-B-GB"/>
                <a:ea typeface="FZCuHeiSongS-B-GB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1723549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latin typeface="FZShengShiKaiShuS-EB-GB"/>
                  <a:ea typeface="FZShengShiKaiShuS-EB-GB"/>
                </a:rPr>
                <a:t>拓展题</a:t>
              </a:r>
              <a:endParaRPr lang="zh-CN" altLang="zh-CN" sz="4000" dirty="0">
                <a:latin typeface="FZShengShiKaiShuS-EB-GB"/>
                <a:ea typeface="FZShengShiKaiShuS-EB-GB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  <a:prstDash val="solid"/>
              <a:miter/>
            </a:ln>
          </p:spPr>
        </p:cxnSp>
      </p:grpSp>
      <p:grpSp>
        <p:nvGrpSpPr>
          <p:cNvPr id="71" name="组合 70"/>
          <p:cNvGrpSpPr/>
          <p:nvPr/>
        </p:nvGrpSpPr>
        <p:grpSpPr>
          <a:xfrm>
            <a:off x="10254830" y="4962163"/>
            <a:ext cx="1528321" cy="302448"/>
            <a:chOff x="5796136" y="4189567"/>
            <a:chExt cx="1146539" cy="226895"/>
          </a:xfrm>
          <a:solidFill>
            <a:srgbClr val="9A0001"/>
          </a:solidFill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5113387"/>
            <a:ext cx="4726249" cy="0"/>
          </a:xfrm>
          <a:prstGeom prst="line">
            <a:avLst/>
          </a:prstGeom>
          <a:ln w="38100">
            <a:solidFill>
              <a:srgbClr val="9A0001"/>
            </a:solidFill>
            <a:prstDash val="solid"/>
            <a:miter/>
          </a:ln>
        </p:spPr>
      </p:cxnSp>
      <p:grpSp>
        <p:nvGrpSpPr>
          <p:cNvPr id="5" name="组合 4"/>
          <p:cNvGrpSpPr/>
          <p:nvPr/>
        </p:nvGrpSpPr>
        <p:grpSpPr>
          <a:xfrm>
            <a:off x="2649435" y="596757"/>
            <a:ext cx="1130656" cy="197719"/>
            <a:chOff x="2551974" y="630077"/>
            <a:chExt cx="697715" cy="122010"/>
          </a:xfrm>
        </p:grpSpPr>
        <p:sp>
          <p:nvSpPr>
            <p:cNvPr id="81" name="椭圆 80"/>
            <p:cNvSpPr/>
            <p:nvPr/>
          </p:nvSpPr>
          <p:spPr>
            <a:xfrm>
              <a:off x="2551974" y="630077"/>
              <a:ext cx="122010" cy="122010"/>
            </a:xfrm>
            <a:prstGeom prst="ellipse">
              <a:avLst/>
            </a:prstGeom>
            <a:solidFill>
              <a:srgbClr val="9A0000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2839826" y="630077"/>
              <a:ext cx="122010" cy="122010"/>
            </a:xfrm>
            <a:prstGeom prst="ellipse">
              <a:avLst/>
            </a:prstGeom>
            <a:solidFill>
              <a:srgbClr val="9A0000">
                <a:alpha val="6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127679" y="630077"/>
              <a:ext cx="122010" cy="122010"/>
            </a:xfrm>
            <a:prstGeom prst="ellipse">
              <a:avLst/>
            </a:prstGeom>
            <a:solidFill>
              <a:srgbClr val="9A0000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6096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序列</a:t>
            </a:r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1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1707315"/>
            <a:ext cx="96828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给出一个长度为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N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的正整数序列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Ci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，求一个子序列，使得原序列中任意长度为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M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的</a:t>
            </a:r>
            <a:r>
              <a:rPr lang="zh-CN" altLang="en-US" sz="2400" dirty="0">
                <a:solidFill>
                  <a:srgbClr val="333333"/>
                </a:solidFill>
                <a:latin typeface="Times New Roman" panose="02020603050405020304" pitchFamily="18" charset="0"/>
              </a:rPr>
              <a:t>连续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子串中被选出的元素不超过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K(K&lt;=M&lt;=100) 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个，并且选出的元素之和最大。</a:t>
            </a:r>
            <a:endParaRPr lang="zh-CN" altLang="en-US" sz="24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0DEEABE-1AEE-8E27-2353-ADCD1F522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7438" y="3144112"/>
            <a:ext cx="5277121" cy="244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401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序列</a:t>
            </a:r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1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1707315"/>
            <a:ext cx="96828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记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为是否选择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的指示变量。</a:t>
            </a:r>
            <a:r>
              <a:rPr lang="en-US" altLang="zh-CN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zh-CN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指示第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个长度为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的连续子序列是否包含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sz="24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0DEEABE-1AEE-8E27-2353-ADCD1F522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7438" y="3144112"/>
            <a:ext cx="5277121" cy="244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830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志愿者招募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1707315"/>
            <a:ext cx="96828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北京冬奥会需要招募一批志愿者。冬奥会持续 </a:t>
            </a:r>
            <a:r>
              <a:rPr lang="en-US" altLang="zh-CN" sz="24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天，其中第 </a:t>
            </a:r>
            <a:r>
              <a:rPr lang="en-US" altLang="zh-CN" sz="2400" b="0" i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sz="24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天至少需要 </a:t>
            </a:r>
            <a:r>
              <a:rPr lang="en-US" altLang="zh-CN" sz="24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400" b="0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sz="24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个人。一共有 </a:t>
            </a:r>
            <a:r>
              <a:rPr lang="en-US" altLang="zh-CN" sz="24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类志愿者可以招募。其中第 </a:t>
            </a:r>
            <a:r>
              <a:rPr lang="en-US" altLang="zh-CN" sz="2400" b="0" i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类可以第 </a:t>
            </a:r>
            <a:r>
              <a:rPr lang="en-US" altLang="zh-CN" sz="2400" b="0" i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 天工作到第 </a:t>
            </a:r>
            <a:r>
              <a:rPr lang="en-US" altLang="zh-CN" sz="2400" b="0" i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400" b="0" i="1" baseline="-25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 天，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培训费用为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每人 </a:t>
            </a:r>
            <a:r>
              <a:rPr lang="en-US" altLang="zh-CN" sz="24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sz="2400" b="0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2400" b="0" i="0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 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元。设计一个总培训费用最少的招募方案，写出此问题的线性规划及其对偶形式。</a:t>
            </a:r>
            <a:endParaRPr lang="zh-CN" altLang="en-US" sz="24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1125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志愿者招募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91A6AAF-41D6-7650-B79F-68AFB5DDAF30}"/>
              </a:ext>
            </a:extLst>
          </p:cNvPr>
          <p:cNvSpPr txBox="1"/>
          <p:nvPr/>
        </p:nvSpPr>
        <p:spPr>
          <a:xfrm>
            <a:off x="1254578" y="1707315"/>
            <a:ext cx="9682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kij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表示第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类志愿者第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天是否能工作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sz="24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1878B291-6FA4-0F01-037E-DEF6285CC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273" y="2818186"/>
            <a:ext cx="3905451" cy="229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413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志愿者招募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91A6AAF-41D6-7650-B79F-68AFB5DDAF30}"/>
              </a:ext>
            </a:extLst>
          </p:cNvPr>
          <p:cNvSpPr txBox="1"/>
          <p:nvPr/>
        </p:nvSpPr>
        <p:spPr>
          <a:xfrm>
            <a:off x="1254578" y="1707315"/>
            <a:ext cx="9682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kij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表示第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类志愿者第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天是否能工作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sz="24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1878B291-6FA4-0F01-037E-DEF6285CC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045" y="2818186"/>
            <a:ext cx="3905451" cy="229881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CFF9533-78AD-D44B-A2CB-D29DEFEFF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721" y="2834061"/>
            <a:ext cx="4019757" cy="226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99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序列</a:t>
            </a:r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1707315"/>
            <a:ext cx="96828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有一个长度为 </a:t>
            </a:r>
            <a:r>
              <a:rPr lang="en-US" altLang="zh-CN" sz="24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的非负整数序列</a:t>
            </a:r>
            <a:r>
              <a:rPr lang="en-US" altLang="zh-CN" sz="24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400" b="0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4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,…,a</a:t>
            </a:r>
            <a:r>
              <a:rPr lang="en-US" altLang="zh-CN" sz="2400" b="0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每一步可以选择一个区间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l,r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，将下标在此区间内的所有数减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。试求将整个序列都变成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的最小步数。写出问题的线性规划模型及其对偶。</a:t>
            </a:r>
            <a:endParaRPr lang="zh-CN" altLang="en-US" sz="24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071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序列</a:t>
            </a:r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1707315"/>
            <a:ext cx="96828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遍历所有可能的区间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l,r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，共有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(n+1)n/2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个，记为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个。常量</a:t>
            </a:r>
            <a:r>
              <a:rPr lang="en-US" altLang="zh-CN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zh-CN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指示在区间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是否包含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，其值为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或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。变量</a:t>
            </a:r>
            <a:r>
              <a:rPr lang="en-US" altLang="zh-CN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zh-CN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表示第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个区间操作被进行的次数，为非负整数。</a:t>
            </a:r>
            <a:endParaRPr lang="zh-CN" altLang="en-US" sz="24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E3B3B3F-395D-734F-3F08-6562377F0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151" y="2818186"/>
            <a:ext cx="5346975" cy="345457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2AC676A-1120-A3A0-7DC5-812680DD2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435" y="3566013"/>
            <a:ext cx="5105662" cy="231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5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思源黑体 CN Light"/>
              <a:ea typeface="思源黑体 CN Light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82638" y="1239655"/>
            <a:ext cx="11235392" cy="3436705"/>
          </a:xfrm>
          <a:prstGeom prst="rect">
            <a:avLst/>
          </a:prstGeom>
          <a:blipFill rotWithShape="1">
            <a:blip r:embed="rId3"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字魂105号-简雅黑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1239655"/>
            <a:ext cx="766614" cy="3436705"/>
          </a:xfrm>
          <a:prstGeom prst="rect">
            <a:avLst/>
          </a:prstGeom>
          <a:solidFill>
            <a:srgbClr val="9A0001"/>
          </a:solidFill>
          <a:ln>
            <a:noFill/>
          </a:ln>
          <a:effectLst>
            <a:outerShdw blurRad="127000" dist="38100" dir="2700000" algn="tl" rotWithShape="0">
              <a:srgbClr val="000000">
                <a:alpha val="20000"/>
              </a:srgbClr>
            </a:outerShdw>
          </a:effectLst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ea typeface="字魂105号-简雅黑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976" y="422723"/>
            <a:ext cx="1675797" cy="467802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1033481" y="4676361"/>
            <a:ext cx="2038938" cy="1883966"/>
            <a:chOff x="1209755" y="4179558"/>
            <a:chExt cx="2038938" cy="1883966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29210" cy="14465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en-US" sz="8800" b="1" dirty="0">
                  <a:latin typeface="方正粗黑宋简体" panose="02000000000000000000" charset="-122"/>
                  <a:ea typeface="方正粗黑宋简体" panose="02000000000000000000" charset="-122"/>
                </a:rPr>
                <a:t>01</a:t>
              </a:r>
              <a:endParaRPr lang="zh-CN" altLang="zh-CN" sz="8800" b="1" dirty="0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1723549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latin typeface="FZShengShiKaiShuS-EB-GB"/>
                  <a:ea typeface="FZShengShiKaiShuS-EB-GB"/>
                </a:rPr>
                <a:t>往年题</a:t>
              </a:r>
              <a:endParaRPr lang="zh-CN" altLang="zh-CN" sz="4000" dirty="0">
                <a:latin typeface="FZShengShiKaiShuS-EB-GB"/>
                <a:ea typeface="FZShengShiKaiShuS-EB-GB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  <a:prstDash val="solid"/>
              <a:miter/>
            </a:ln>
          </p:spPr>
        </p:cxnSp>
      </p:grpSp>
      <p:grpSp>
        <p:nvGrpSpPr>
          <p:cNvPr id="71" name="组合 70"/>
          <p:cNvGrpSpPr/>
          <p:nvPr/>
        </p:nvGrpSpPr>
        <p:grpSpPr>
          <a:xfrm>
            <a:off x="10254830" y="4962163"/>
            <a:ext cx="1528321" cy="302448"/>
            <a:chOff x="5796136" y="4189567"/>
            <a:chExt cx="1146539" cy="226895"/>
          </a:xfrm>
          <a:solidFill>
            <a:srgbClr val="9A0001"/>
          </a:solidFill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/>
              <a:ahLst/>
              <a:cxnLst/>
              <a:rect l="l" t="t" r="r" b="b"/>
              <a:pathLst>
                <a:path w="156946" h="226895">
                  <a:moveTo>
                    <a:pt x="0" y="226895"/>
                  </a:moveTo>
                  <a:lnTo>
                    <a:pt x="90489" y="2847"/>
                  </a:lnTo>
                  <a:lnTo>
                    <a:pt x="156946" y="0"/>
                  </a:lnTo>
                  <a:lnTo>
                    <a:pt x="68957" y="226895"/>
                  </a:lnTo>
                  <a:lnTo>
                    <a:pt x="0" y="226895"/>
                  </a:lnTo>
                  <a:close/>
                </a:path>
              </a:pathLst>
            </a:custGeom>
            <a:grpFill/>
            <a:ln w="12700">
              <a:solidFill>
                <a:srgbClr val="9A0000"/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1218565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5113387"/>
            <a:ext cx="4726249" cy="0"/>
          </a:xfrm>
          <a:prstGeom prst="line">
            <a:avLst/>
          </a:prstGeom>
          <a:ln w="38100">
            <a:solidFill>
              <a:srgbClr val="9A0001"/>
            </a:solidFill>
            <a:prstDash val="solid"/>
            <a:miter/>
          </a:ln>
        </p:spPr>
      </p:cxnSp>
      <p:grpSp>
        <p:nvGrpSpPr>
          <p:cNvPr id="5" name="组合 4"/>
          <p:cNvGrpSpPr/>
          <p:nvPr/>
        </p:nvGrpSpPr>
        <p:grpSpPr>
          <a:xfrm>
            <a:off x="2649435" y="596757"/>
            <a:ext cx="1130656" cy="197719"/>
            <a:chOff x="2551974" y="630077"/>
            <a:chExt cx="697715" cy="122010"/>
          </a:xfrm>
        </p:grpSpPr>
        <p:sp>
          <p:nvSpPr>
            <p:cNvPr id="81" name="椭圆 80"/>
            <p:cNvSpPr/>
            <p:nvPr/>
          </p:nvSpPr>
          <p:spPr>
            <a:xfrm>
              <a:off x="2551974" y="630077"/>
              <a:ext cx="122010" cy="122010"/>
            </a:xfrm>
            <a:prstGeom prst="ellipse">
              <a:avLst/>
            </a:prstGeom>
            <a:solidFill>
              <a:srgbClr val="9A0000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2839826" y="630077"/>
              <a:ext cx="122010" cy="122010"/>
            </a:xfrm>
            <a:prstGeom prst="ellipse">
              <a:avLst/>
            </a:prstGeom>
            <a:solidFill>
              <a:srgbClr val="9A0000">
                <a:alpha val="6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127679" y="630077"/>
              <a:ext cx="122010" cy="122010"/>
            </a:xfrm>
            <a:prstGeom prst="ellipse">
              <a:avLst/>
            </a:prstGeom>
            <a:solidFill>
              <a:srgbClr val="9A0000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 sz="32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序列</a:t>
            </a:r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1400586"/>
            <a:ext cx="968284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写出其对偶后进行换元，得到如下线性规划形式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由于约束条件对于任意区间均成立，可知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zh-CN" alt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且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478A755-F520-242A-3CAE-1AD0C4D7C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7292" y="1849056"/>
            <a:ext cx="5137414" cy="224801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386CF09-86FB-6228-7EF0-F9C2A1FF335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36592" y="4790421"/>
            <a:ext cx="1936850" cy="52072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3AA432C-9007-D183-9A66-2CFCA7C930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131" y="5457414"/>
            <a:ext cx="2641736" cy="96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33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序列</a:t>
            </a:r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2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5BD1E7-282D-814F-F6A7-5E574001D26F}"/>
              </a:ext>
            </a:extLst>
          </p:cNvPr>
          <p:cNvSpPr txBox="1"/>
          <p:nvPr/>
        </p:nvSpPr>
        <p:spPr>
          <a:xfrm>
            <a:off x="1254578" y="1400586"/>
            <a:ext cx="96828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因此此问题可用动态规划完成：记</a:t>
            </a:r>
            <a:r>
              <a:rPr lang="en-US" altLang="zh-C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F[</a:t>
            </a:r>
            <a:r>
              <a:rPr lang="en-US" altLang="zh-CN" sz="24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][j]</a:t>
            </a:r>
            <a:r>
              <a:rPr lang="zh-CN" alt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表示以</a:t>
            </a:r>
            <a:r>
              <a:rPr lang="en-US" altLang="zh-CN" sz="24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结尾的所有区间中，</a:t>
            </a:r>
            <a:endParaRPr lang="en-US" altLang="zh-CN" sz="24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的值为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的情况下，部分目标函数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altLang="zh-CN" sz="24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的最大值。复杂度为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O(n)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DFCBB94-336A-DCA6-F8B2-CEF5E1D65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170" y="1888294"/>
            <a:ext cx="1117657" cy="88269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B218C6C-EDC3-067D-5CF6-3951954210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067" y="3344661"/>
            <a:ext cx="1193861" cy="96525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ACC71F3-520A-AED4-010F-99ABFD4379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8129" y="4838175"/>
            <a:ext cx="7093315" cy="147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04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959552" y="340946"/>
            <a:ext cx="2481580" cy="10147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en-US" altLang="zh-CN" sz="3600">
                <a:sym typeface="+mn-ea"/>
              </a:rPr>
              <a:t>2022</a:t>
            </a:r>
            <a:r>
              <a:rPr lang="zh-CN" altLang="en-US" sz="3600">
                <a:sym typeface="+mn-ea"/>
              </a:rPr>
              <a:t>实验班</a:t>
            </a:r>
            <a:endParaRPr lang="zh-CN" altLang="en-US" sz="3600"/>
          </a:p>
          <a:p>
            <a:pPr algn="l"/>
            <a:endParaRPr lang="zh-CN" altLang="en-US" sz="2400" dirty="0">
              <a:latin typeface="+mj-ea"/>
              <a:ea typeface="+mj-ea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20370" y="1452880"/>
            <a:ext cx="10933430" cy="17672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4385" y="876935"/>
            <a:ext cx="10579735" cy="538924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just"/>
            <a:r>
              <a:rPr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最小化z，满足约束条件：</a:t>
            </a:r>
          </a:p>
          <a:p>
            <a:pPr algn="just"/>
            <a:endParaRPr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z &gt;= axi + b - yi, 1 &lt;= i &lt;= n</a:t>
            </a:r>
          </a:p>
          <a:p>
            <a:pPr algn="just"/>
            <a:r>
              <a:rPr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z &gt;= -(axi + b - yi), 1 &lt;= i &lt;= n</a:t>
            </a:r>
          </a:p>
          <a:p>
            <a:pPr algn="just"/>
            <a:endParaRPr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其中，z为最大偏差，axi + b为线性模型的预测值，yi为实际值。</a:t>
            </a:r>
          </a:p>
          <a:p>
            <a:pPr algn="just"/>
            <a:endParaRPr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这个问题的目标是最小化z，因此可以构建如下的线性规划模型：</a:t>
            </a:r>
          </a:p>
          <a:p>
            <a:pPr algn="just"/>
            <a:endParaRPr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zh-CN" altLang="en-US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求</a:t>
            </a:r>
            <a:r>
              <a:rPr lang="en-US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min </a:t>
            </a:r>
            <a:r>
              <a:rPr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z</a:t>
            </a:r>
          </a:p>
          <a:p>
            <a:pPr algn="just"/>
            <a:endParaRPr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约束条件：</a:t>
            </a:r>
          </a:p>
          <a:p>
            <a:pPr algn="just"/>
            <a:r>
              <a:rPr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axi + b - yi &lt;= z, 1 &lt;= i &lt;= n</a:t>
            </a:r>
          </a:p>
          <a:p>
            <a:pPr algn="just"/>
            <a:r>
              <a:rPr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-(axi + b - yi) &lt;= z, 1 &lt;= i &lt;= n</a:t>
            </a:r>
          </a:p>
          <a:p>
            <a:pPr algn="just"/>
            <a:endParaRPr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959552" y="340946"/>
            <a:ext cx="2024380" cy="10147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en-US" altLang="zh-CN" sz="3600">
                <a:sym typeface="+mn-ea"/>
              </a:rPr>
              <a:t>2020</a:t>
            </a:r>
            <a:r>
              <a:rPr lang="zh-CN" altLang="en-US" sz="3600">
                <a:sym typeface="+mn-ea"/>
              </a:rPr>
              <a:t>期末</a:t>
            </a:r>
            <a:endParaRPr lang="zh-CN" altLang="en-US" sz="3600"/>
          </a:p>
          <a:p>
            <a:pPr algn="l"/>
            <a:endParaRPr lang="zh-CN" altLang="en-US" sz="2400" dirty="0">
              <a:latin typeface="+mj-ea"/>
              <a:ea typeface="+mj-ea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65455" y="1201420"/>
            <a:ext cx="6229350" cy="5372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959552" y="340946"/>
            <a:ext cx="2024380" cy="10147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en-US" altLang="zh-CN" sz="3600">
                <a:sym typeface="+mn-ea"/>
              </a:rPr>
              <a:t>2020</a:t>
            </a:r>
            <a:r>
              <a:rPr lang="zh-CN" altLang="en-US" sz="3600">
                <a:sym typeface="+mn-ea"/>
              </a:rPr>
              <a:t>期末</a:t>
            </a:r>
            <a:endParaRPr lang="zh-CN" altLang="en-US" sz="3600"/>
          </a:p>
          <a:p>
            <a:pPr algn="l"/>
            <a:endParaRPr lang="zh-CN" altLang="en-US" sz="2400" dirty="0">
              <a:latin typeface="+mj-ea"/>
              <a:ea typeface="+mj-ea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288415" y="1355725"/>
            <a:ext cx="7047230" cy="27444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959552" y="340946"/>
            <a:ext cx="2024380" cy="10147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en-US" altLang="zh-CN" sz="3600">
                <a:sym typeface="+mn-ea"/>
              </a:rPr>
              <a:t>2020</a:t>
            </a:r>
            <a:r>
              <a:rPr lang="zh-CN" altLang="en-US" sz="3600">
                <a:sym typeface="+mn-ea"/>
              </a:rPr>
              <a:t>期末</a:t>
            </a:r>
            <a:endParaRPr lang="zh-CN" altLang="en-US" sz="3600"/>
          </a:p>
          <a:p>
            <a:pPr algn="l"/>
            <a:endParaRPr lang="zh-CN" altLang="en-US" sz="2400" dirty="0">
              <a:latin typeface="+mj-ea"/>
              <a:ea typeface="+mj-ea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28955" y="1389380"/>
            <a:ext cx="10541000" cy="55124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zh-CN" altLang="en-US"/>
              <a:t>假设cTx为横轴，dTx为纵轴，则权衡曲线上的所有点都可以表示为(cTx, dTx)的形式。x*在权衡曲线上，则有两个方向的斜率：左斜率和右斜率。</a:t>
            </a:r>
          </a:p>
          <a:p>
            <a:r>
              <a:rPr lang="zh-CN" altLang="en-US"/>
              <a:t>左斜率：对于左斜率，我们可以引入一个新的目标函数，即最大化cTx，同时限制dTx小于等于x点的纵坐标dTx。具体地，我们可以定义一个新的线性规划问题：</a:t>
            </a:r>
          </a:p>
          <a:p>
            <a:r>
              <a:rPr lang="zh-CN" altLang="en-US"/>
              <a:t>maximize cTx</a:t>
            </a:r>
          </a:p>
          <a:p>
            <a:r>
              <a:rPr lang="zh-CN" altLang="en-US"/>
              <a:t>满足dTx &lt;= dTx*</a:t>
            </a:r>
          </a:p>
          <a:p>
            <a:pPr indent="457200"/>
            <a:r>
              <a:rPr lang="zh-CN" altLang="en-US"/>
              <a:t>Ax &lt;= b</a:t>
            </a:r>
          </a:p>
          <a:p>
            <a:pPr indent="457200"/>
            <a:r>
              <a:rPr lang="zh-CN" altLang="en-US"/>
              <a:t>x = x*</a:t>
            </a:r>
          </a:p>
          <a:p>
            <a:r>
              <a:rPr lang="zh-CN" altLang="en-US"/>
              <a:t>其中，dTx是x点的纵坐标，x = x的限制确保了解在x点处。这个问题的最优解即为左斜率。</a:t>
            </a:r>
          </a:p>
          <a:p>
            <a:r>
              <a:rPr lang="zh-CN" altLang="en-US"/>
              <a:t>右斜率：对于右斜率，我们可以定义另一个新的线性规划问题，即最大化dTx，同时限制cTx小于等于x点的横坐标cTx。具体地，我们可以定义一个新的线性规划问题：</a:t>
            </a:r>
          </a:p>
          <a:p>
            <a:r>
              <a:rPr lang="zh-CN" altLang="en-US"/>
              <a:t>maximize dTx</a:t>
            </a:r>
          </a:p>
          <a:p>
            <a:r>
              <a:rPr lang="zh-CN" altLang="en-US"/>
              <a:t>满足cTx &lt;= cTx*</a:t>
            </a:r>
          </a:p>
          <a:p>
            <a:pPr indent="457200"/>
            <a:r>
              <a:rPr lang="zh-CN" altLang="en-US"/>
              <a:t>Ax &lt;= b</a:t>
            </a:r>
          </a:p>
          <a:p>
            <a:pPr indent="457200"/>
            <a:r>
              <a:rPr lang="zh-CN" altLang="en-US"/>
              <a:t>x = x*</a:t>
            </a:r>
          </a:p>
          <a:p>
            <a:r>
              <a:rPr lang="zh-CN" altLang="en-US"/>
              <a:t>其中，cTx是x点的横坐标，x = x的限制确保了解在x点处。这个问题的最优解即为右斜率。</a:t>
            </a:r>
          </a:p>
          <a:p>
            <a:r>
              <a:rPr lang="zh-CN" altLang="en-US"/>
              <a:t>因此，我们可以使用上述两个线性规划问题，计算在x*点处的权衡曲线的左斜率和右斜率。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959552" y="340946"/>
            <a:ext cx="2024380" cy="10147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en-US" altLang="zh-CN" sz="3600">
                <a:sym typeface="+mn-ea"/>
              </a:rPr>
              <a:t>2019</a:t>
            </a:r>
            <a:r>
              <a:rPr lang="zh-CN" altLang="en-US" sz="3600">
                <a:sym typeface="+mn-ea"/>
              </a:rPr>
              <a:t>期中</a:t>
            </a:r>
            <a:endParaRPr lang="zh-CN" altLang="en-US" sz="3600"/>
          </a:p>
          <a:p>
            <a:pPr algn="l"/>
            <a:endParaRPr lang="zh-CN" altLang="en-US" sz="2400" dirty="0">
              <a:latin typeface="+mj-ea"/>
              <a:ea typeface="+mj-ea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59485" y="1533525"/>
            <a:ext cx="7973695" cy="32238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959552" y="462866"/>
            <a:ext cx="4015740" cy="6451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en-US" sz="3600" dirty="0">
                <a:latin typeface="+mj-ea"/>
                <a:ea typeface="+mj-ea"/>
              </a:rPr>
              <a:t>2019</a:t>
            </a:r>
            <a:r>
              <a:rPr lang="zh-CN" altLang="en-US" sz="3600" dirty="0">
                <a:latin typeface="+mj-ea"/>
                <a:ea typeface="+mj-ea"/>
              </a:rPr>
              <a:t>期中</a:t>
            </a:r>
            <a:r>
              <a:rPr lang="en-US" altLang="zh-CN" sz="3600" dirty="0">
                <a:latin typeface="+mj-ea"/>
                <a:ea typeface="+mj-ea"/>
              </a:rPr>
              <a:t>——</a:t>
            </a:r>
            <a:r>
              <a:rPr lang="zh-CN" altLang="en-US" sz="3600" dirty="0">
                <a:latin typeface="+mj-ea"/>
                <a:ea typeface="+mj-ea"/>
              </a:rPr>
              <a:t>解答</a:t>
            </a:r>
            <a:endParaRPr lang="en-US" altLang="zh-CN" sz="3600" dirty="0">
              <a:latin typeface="+mj-ea"/>
              <a:ea typeface="+mj-ea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59485" y="1678940"/>
            <a:ext cx="7701280" cy="297878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jdiZTI3YTVmN2Q3ZTdlZTdjYzU3NTE5M2M2ZWIxZTgifQ=="/>
  <p:tag name="KSO_WPP_MARK_KEY" val="afd1da8b-6e08-493e-a081-d6d69246a28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968</Words>
  <Application>Microsoft Office PowerPoint</Application>
  <PresentationFormat>宽屏</PresentationFormat>
  <Paragraphs>92</Paragraphs>
  <Slides>21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-apple-system</vt:lpstr>
      <vt:lpstr>FZCuHeiSongS-B-GB</vt:lpstr>
      <vt:lpstr>FZShengShiKaiShuS-EB-GB</vt:lpstr>
      <vt:lpstr>方正粗黑宋简体</vt:lpstr>
      <vt:lpstr>思源黑体 CN Light</vt:lpstr>
      <vt:lpstr>微软雅黑</vt:lpstr>
      <vt:lpstr>微软雅黑</vt:lpstr>
      <vt:lpstr>Arial</vt:lpstr>
      <vt:lpstr>Calibri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Sizhe Li</dc:creator>
  <cp:lastModifiedBy>钱 一略</cp:lastModifiedBy>
  <cp:revision>41</cp:revision>
  <dcterms:created xsi:type="dcterms:W3CDTF">2023-03-14T14:40:00Z</dcterms:created>
  <dcterms:modified xsi:type="dcterms:W3CDTF">2023-03-29T08:03:15Z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423EAC7198404828B5ECD7806830545D</vt:lpwstr>
  </property>
  <property fmtid="{D5CDD505-2E9C-101B-9397-08002B2CF9AE}" pid="3" name="KSOProductBuildVer">
    <vt:lpwstr>2052-11.1.0.12980</vt:lpwstr>
  </property>
</Properties>
</file>

<file path=docProps/thumbnail.jpeg>
</file>